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12192000" cy="16256000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00"/>
    <a:srgbClr val="FF7C8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238" autoAdjust="0"/>
  </p:normalViewPr>
  <p:slideViewPr>
    <p:cSldViewPr snapToGrid="0">
      <p:cViewPr>
        <p:scale>
          <a:sx n="89" d="100"/>
          <a:sy n="89" d="100"/>
        </p:scale>
        <p:origin x="326" y="-5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73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28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13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65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46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57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61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07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00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56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80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18B7-0458-460F-8442-1C03160FFC3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DA651-6038-4F59-B4CD-51EC3C103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9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hyperlink" Target="https://gahag.net/008914-summer-fra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19">
            <a:extLst>
              <a:ext uri="{FF2B5EF4-FFF2-40B4-BE49-F238E27FC236}">
                <a16:creationId xmlns:a16="http://schemas.microsoft.com/office/drawing/2014/main" id="{B8223B56-F566-431F-882C-3753B3F9C3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7360"/>
            <a:chOff x="243746" y="5552614"/>
            <a:chExt cx="8744742" cy="782042"/>
          </a:xfrm>
        </p:grpSpPr>
        <p:grpSp>
          <p:nvGrpSpPr>
            <p:cNvPr id="5" name="グループ化 15">
              <a:extLst>
                <a:ext uri="{FF2B5EF4-FFF2-40B4-BE49-F238E27FC236}">
                  <a16:creationId xmlns:a16="http://schemas.microsoft.com/office/drawing/2014/main" id="{CE02A554-5AAB-4581-A757-EA21C1146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746" y="5552614"/>
              <a:ext cx="4372371" cy="782042"/>
              <a:chOff x="270358" y="7234959"/>
              <a:chExt cx="6488011" cy="1161566"/>
            </a:xfrm>
          </p:grpSpPr>
          <p:pic>
            <p:nvPicPr>
              <p:cNvPr id="11" name="Picture 15">
                <a:extLst>
                  <a:ext uri="{FF2B5EF4-FFF2-40B4-BE49-F238E27FC236}">
                    <a16:creationId xmlns:a16="http://schemas.microsoft.com/office/drawing/2014/main" id="{686A9006-705F-436B-878D-5AA0E66938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58" y="7234959"/>
                <a:ext cx="1613590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25CB8DFE-817B-45B0-9B50-7FED24B081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903" y="7234959"/>
                <a:ext cx="1620321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7">
                <a:extLst>
                  <a:ext uri="{FF2B5EF4-FFF2-40B4-BE49-F238E27FC236}">
                    <a16:creationId xmlns:a16="http://schemas.microsoft.com/office/drawing/2014/main" id="{260C95F0-BBEE-40EE-A172-DCB8D2AC4D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3948" y="7234959"/>
                <a:ext cx="1616954" cy="1159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8A631317-ADEA-4CD0-9FAB-9BB11DC6A2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493" y="7234959"/>
                <a:ext cx="1643876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グループ化 15">
              <a:extLst>
                <a:ext uri="{FF2B5EF4-FFF2-40B4-BE49-F238E27FC236}">
                  <a16:creationId xmlns:a16="http://schemas.microsoft.com/office/drawing/2014/main" id="{B3DED105-C3F3-4458-8B38-DA179538E7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6117" y="5552614"/>
              <a:ext cx="4372371" cy="782042"/>
              <a:chOff x="270358" y="7234959"/>
              <a:chExt cx="6488011" cy="1161566"/>
            </a:xfrm>
          </p:grpSpPr>
          <p:pic>
            <p:nvPicPr>
              <p:cNvPr id="7" name="Picture 15">
                <a:extLst>
                  <a:ext uri="{FF2B5EF4-FFF2-40B4-BE49-F238E27FC236}">
                    <a16:creationId xmlns:a16="http://schemas.microsoft.com/office/drawing/2014/main" id="{EF312462-E2A0-44BB-98D1-D934336D00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58" y="7234959"/>
                <a:ext cx="1613590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71BE5769-4770-41FE-B58A-80798B4B7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903" y="7234959"/>
                <a:ext cx="1620321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7">
                <a:extLst>
                  <a:ext uri="{FF2B5EF4-FFF2-40B4-BE49-F238E27FC236}">
                    <a16:creationId xmlns:a16="http://schemas.microsoft.com/office/drawing/2014/main" id="{449F1719-314F-4F1D-804E-529C59DB4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3948" y="7234959"/>
                <a:ext cx="1616954" cy="1159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33C4D7B6-6A92-4E07-B346-13A4A1FC2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493" y="7234959"/>
                <a:ext cx="1643876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5" name="グループ化 19">
            <a:extLst>
              <a:ext uri="{FF2B5EF4-FFF2-40B4-BE49-F238E27FC236}">
                <a16:creationId xmlns:a16="http://schemas.microsoft.com/office/drawing/2014/main" id="{71EBBB47-5F78-4732-811C-AB5BA56D611A}"/>
              </a:ext>
            </a:extLst>
          </p:cNvPr>
          <p:cNvGrpSpPr>
            <a:grpSpLocks/>
          </p:cNvGrpSpPr>
          <p:nvPr/>
        </p:nvGrpSpPr>
        <p:grpSpPr bwMode="auto">
          <a:xfrm>
            <a:off x="0" y="15408640"/>
            <a:ext cx="12192000" cy="847360"/>
            <a:chOff x="243746" y="5552614"/>
            <a:chExt cx="8744742" cy="7820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1BB2BCB3-71EB-48BE-99C6-A19067F1A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746" y="5552614"/>
              <a:ext cx="4372371" cy="782042"/>
              <a:chOff x="270358" y="7234959"/>
              <a:chExt cx="6488011" cy="1161566"/>
            </a:xfrm>
          </p:grpSpPr>
          <p:pic>
            <p:nvPicPr>
              <p:cNvPr id="22" name="Picture 15">
                <a:extLst>
                  <a:ext uri="{FF2B5EF4-FFF2-40B4-BE49-F238E27FC236}">
                    <a16:creationId xmlns:a16="http://schemas.microsoft.com/office/drawing/2014/main" id="{3F6DAC07-1349-45A3-B105-10D6CB3495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58" y="7234959"/>
                <a:ext cx="1613590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BEE26497-8956-43E8-9E53-72C7E17D3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903" y="7234959"/>
                <a:ext cx="1620321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7">
                <a:extLst>
                  <a:ext uri="{FF2B5EF4-FFF2-40B4-BE49-F238E27FC236}">
                    <a16:creationId xmlns:a16="http://schemas.microsoft.com/office/drawing/2014/main" id="{FA003430-1D90-49A2-A7CD-DF5E76E398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3948" y="7234959"/>
                <a:ext cx="1616954" cy="1159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3">
                <a:extLst>
                  <a:ext uri="{FF2B5EF4-FFF2-40B4-BE49-F238E27FC236}">
                    <a16:creationId xmlns:a16="http://schemas.microsoft.com/office/drawing/2014/main" id="{BE46F76C-1107-42F2-81A3-3992976167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493" y="7234959"/>
                <a:ext cx="1643876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グループ化 15">
              <a:extLst>
                <a:ext uri="{FF2B5EF4-FFF2-40B4-BE49-F238E27FC236}">
                  <a16:creationId xmlns:a16="http://schemas.microsoft.com/office/drawing/2014/main" id="{E638F5F3-C628-4376-B921-F03D61001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6117" y="5552614"/>
              <a:ext cx="4372371" cy="782042"/>
              <a:chOff x="270358" y="7234959"/>
              <a:chExt cx="6488011" cy="1161566"/>
            </a:xfrm>
          </p:grpSpPr>
          <p:pic>
            <p:nvPicPr>
              <p:cNvPr id="18" name="Picture 15">
                <a:extLst>
                  <a:ext uri="{FF2B5EF4-FFF2-40B4-BE49-F238E27FC236}">
                    <a16:creationId xmlns:a16="http://schemas.microsoft.com/office/drawing/2014/main" id="{D8E24A34-1AE4-44CB-9B4C-6570999D26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58" y="7234959"/>
                <a:ext cx="1613590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284AC709-82ED-43E8-9536-154C84E92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903" y="7234959"/>
                <a:ext cx="1620321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7">
                <a:extLst>
                  <a:ext uri="{FF2B5EF4-FFF2-40B4-BE49-F238E27FC236}">
                    <a16:creationId xmlns:a16="http://schemas.microsoft.com/office/drawing/2014/main" id="{3D0F0F8B-F68E-4B6F-A11C-C7ED014DEF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3948" y="7234959"/>
                <a:ext cx="1616954" cy="1159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3">
                <a:extLst>
                  <a:ext uri="{FF2B5EF4-FFF2-40B4-BE49-F238E27FC236}">
                    <a16:creationId xmlns:a16="http://schemas.microsoft.com/office/drawing/2014/main" id="{E53FE78D-C1BB-4D36-AFAA-D221F03DB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493" y="7234959"/>
                <a:ext cx="1643876" cy="116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9" name="フローチャート: 代替処理 28">
            <a:extLst>
              <a:ext uri="{FF2B5EF4-FFF2-40B4-BE49-F238E27FC236}">
                <a16:creationId xmlns:a16="http://schemas.microsoft.com/office/drawing/2014/main" id="{5EA3BBB3-63DD-4504-8483-0D2410BE79AB}"/>
              </a:ext>
            </a:extLst>
          </p:cNvPr>
          <p:cNvSpPr/>
          <p:nvPr/>
        </p:nvSpPr>
        <p:spPr>
          <a:xfrm>
            <a:off x="558069" y="10642134"/>
            <a:ext cx="7142049" cy="2740661"/>
          </a:xfrm>
          <a:prstGeom prst="flowChartAlternateProcess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ウィズブック保育園　武蔵小山</a:t>
            </a:r>
            <a:endParaRPr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住所：品川区小山</a:t>
            </a:r>
            <a:r>
              <a:rPr lang="en-US" altLang="ja-JP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4-4-7  </a:t>
            </a:r>
          </a:p>
          <a:p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BPR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プレイス武蔵小山</a:t>
            </a:r>
            <a:endParaRPr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電話番号：</a:t>
            </a:r>
            <a:r>
              <a:rPr lang="en-US" altLang="ja-JP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03-6426-8763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（予約）</a:t>
            </a:r>
            <a:endParaRPr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フローチャート: 代替処理 29">
            <a:extLst>
              <a:ext uri="{FF2B5EF4-FFF2-40B4-BE49-F238E27FC236}">
                <a16:creationId xmlns:a16="http://schemas.microsoft.com/office/drawing/2014/main" id="{3AA1E183-9605-403D-8A2C-AF157DD3F5F2}"/>
              </a:ext>
            </a:extLst>
          </p:cNvPr>
          <p:cNvSpPr/>
          <p:nvPr/>
        </p:nvSpPr>
        <p:spPr>
          <a:xfrm>
            <a:off x="1254270" y="8676882"/>
            <a:ext cx="9658395" cy="26161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★こんな方は是非ご応募ください★</a:t>
            </a:r>
            <a:endParaRPr kumimoji="1" lang="en-US" altLang="ja-JP" sz="2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・小さい赤ちゃんが大好き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・かわいい子どもたちと遊んでみたい！</a:t>
            </a:r>
            <a:endParaRPr kumimoji="1"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・保育士ってどんな仕事？！</a:t>
            </a:r>
            <a:endParaRPr kumimoji="1"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フローチャート: 代替処理 33">
            <a:extLst>
              <a:ext uri="{FF2B5EF4-FFF2-40B4-BE49-F238E27FC236}">
                <a16:creationId xmlns:a16="http://schemas.microsoft.com/office/drawing/2014/main" id="{3995E1A2-E4A7-4EFB-AA58-89F6B1743D87}"/>
              </a:ext>
            </a:extLst>
          </p:cNvPr>
          <p:cNvSpPr/>
          <p:nvPr/>
        </p:nvSpPr>
        <p:spPr>
          <a:xfrm>
            <a:off x="2155281" y="9565567"/>
            <a:ext cx="9170193" cy="2616100"/>
          </a:xfrm>
          <a:prstGeom prst="flowChartAlternateProcess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　</a:t>
            </a:r>
            <a:endParaRPr lang="en-US" altLang="ja-JP" sz="2800" u="sng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å­ä¾ãã¡ãè¦å®ãä¿è²å£«ã®ã¤ã©ã¹ã">
            <a:extLst>
              <a:ext uri="{FF2B5EF4-FFF2-40B4-BE49-F238E27FC236}">
                <a16:creationId xmlns:a16="http://schemas.microsoft.com/office/drawing/2014/main" id="{E8E92941-9ADC-4CC8-B223-9DBC7C06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38" y="8226128"/>
            <a:ext cx="2355606" cy="24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529F4EF-0570-42D7-A491-C228343224BC}"/>
              </a:ext>
            </a:extLst>
          </p:cNvPr>
          <p:cNvSpPr txBox="1"/>
          <p:nvPr/>
        </p:nvSpPr>
        <p:spPr>
          <a:xfrm>
            <a:off x="256424" y="1255137"/>
            <a:ext cx="811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小学生・中学生・高校生</a:t>
            </a:r>
            <a:r>
              <a:rPr kumimoji="1" lang="ja-JP" altLang="en-US" sz="24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のみなさんへ</a:t>
            </a:r>
          </a:p>
        </p:txBody>
      </p:sp>
      <p:pic>
        <p:nvPicPr>
          <p:cNvPr id="31" name="図 30" descr="グラフィカル ユーザー インターフェイス, アプリケーション, マップ&#10;&#10;自動的に生成された説明">
            <a:extLst>
              <a:ext uri="{FF2B5EF4-FFF2-40B4-BE49-F238E27FC236}">
                <a16:creationId xmlns:a16="http://schemas.microsoft.com/office/drawing/2014/main" id="{CB075C82-4680-49CC-932A-0F2F68776B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6" t="43068" r="41629" b="14259"/>
          <a:stretch/>
        </p:blipFill>
        <p:spPr bwMode="auto">
          <a:xfrm>
            <a:off x="7350038" y="11454333"/>
            <a:ext cx="3562628" cy="3783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図 25" descr="図形&#10;&#10;自動的に生成された説明">
            <a:extLst>
              <a:ext uri="{FF2B5EF4-FFF2-40B4-BE49-F238E27FC236}">
                <a16:creationId xmlns:a16="http://schemas.microsoft.com/office/drawing/2014/main" id="{275A03D3-76FB-E32B-9D9C-25ADCF934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58048" y="2189014"/>
            <a:ext cx="10543328" cy="6261877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F5D9031-5FA0-8496-229B-F0902D573B86}"/>
              </a:ext>
            </a:extLst>
          </p:cNvPr>
          <p:cNvSpPr txBox="1"/>
          <p:nvPr/>
        </p:nvSpPr>
        <p:spPr>
          <a:xfrm>
            <a:off x="2282296" y="2661784"/>
            <a:ext cx="71503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000" b="1" dirty="0">
                <a:solidFill>
                  <a:srgbClr val="FF0000"/>
                </a:solidFill>
              </a:rPr>
              <a:t>なつやすみに</a:t>
            </a:r>
            <a:endParaRPr kumimoji="1" lang="en-US" altLang="ja-JP" sz="50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5000" b="1" dirty="0">
                <a:solidFill>
                  <a:srgbClr val="FF0000"/>
                </a:solidFill>
              </a:rPr>
              <a:t>ほいくえんにあそびにきませんか？</a:t>
            </a:r>
            <a:endParaRPr kumimoji="1" lang="en-US" altLang="ja-JP" sz="50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3000" b="1" dirty="0"/>
              <a:t>7/22</a:t>
            </a:r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23</a:t>
            </a:r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28</a:t>
            </a:r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29</a:t>
            </a:r>
          </a:p>
          <a:p>
            <a:pPr algn="ctr"/>
            <a:r>
              <a:rPr kumimoji="1" lang="en-US" altLang="ja-JP" sz="3000" b="1" dirty="0"/>
              <a:t>8/1</a:t>
            </a:r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4</a:t>
            </a:r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5</a:t>
            </a:r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7</a:t>
            </a:r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8</a:t>
            </a:r>
          </a:p>
          <a:p>
            <a:pPr algn="ctr"/>
            <a:r>
              <a:rPr kumimoji="1" lang="en-US" altLang="ja-JP" sz="3000" b="1" dirty="0"/>
              <a:t>12</a:t>
            </a:r>
            <a:r>
              <a:rPr kumimoji="1" lang="ja-JP" altLang="en-US" sz="3000" b="1" dirty="0"/>
              <a:t>～</a:t>
            </a:r>
            <a:r>
              <a:rPr kumimoji="1" lang="en-US" altLang="ja-JP" sz="3000" b="1" dirty="0"/>
              <a:t>15</a:t>
            </a:r>
          </a:p>
          <a:p>
            <a:pPr algn="ctr"/>
            <a:r>
              <a:rPr kumimoji="1" lang="en-US" altLang="ja-JP" sz="3000" b="1" dirty="0"/>
              <a:t>18</a:t>
            </a:r>
            <a:r>
              <a:rPr kumimoji="1" lang="ja-JP" altLang="en-US" sz="3000" b="1" dirty="0"/>
              <a:t>～</a:t>
            </a:r>
            <a:r>
              <a:rPr kumimoji="1" lang="en-US" altLang="ja-JP" sz="3000" b="1" dirty="0"/>
              <a:t>22</a:t>
            </a:r>
          </a:p>
          <a:p>
            <a:pPr algn="ctr"/>
            <a:r>
              <a:rPr kumimoji="1" lang="en-US" altLang="ja-JP" sz="3000" b="1" dirty="0"/>
              <a:t>25</a:t>
            </a:r>
            <a:r>
              <a:rPr kumimoji="1" lang="ja-JP" altLang="en-US" sz="3000" b="1" dirty="0"/>
              <a:t>～</a:t>
            </a:r>
            <a:r>
              <a:rPr kumimoji="1" lang="en-US" altLang="ja-JP" sz="3000" b="1" dirty="0"/>
              <a:t>29</a:t>
            </a:r>
          </a:p>
          <a:p>
            <a:pPr algn="ctr"/>
            <a:r>
              <a:rPr kumimoji="1" lang="ja-JP" altLang="en-US" sz="3000" b="1" dirty="0"/>
              <a:t>①</a:t>
            </a:r>
            <a:r>
              <a:rPr kumimoji="1" lang="en-US" altLang="ja-JP" sz="3000" b="1" dirty="0"/>
              <a:t>10:00</a:t>
            </a:r>
            <a:r>
              <a:rPr kumimoji="1" lang="ja-JP" altLang="en-US" sz="3000" b="1" dirty="0"/>
              <a:t>～</a:t>
            </a:r>
            <a:r>
              <a:rPr kumimoji="1" lang="en-US" altLang="ja-JP" sz="3000" b="1" dirty="0"/>
              <a:t>11:30</a:t>
            </a:r>
          </a:p>
          <a:p>
            <a:pPr algn="ctr"/>
            <a:r>
              <a:rPr kumimoji="1" lang="ja-JP" altLang="en-US" sz="3000" b="1" dirty="0"/>
              <a:t>②</a:t>
            </a:r>
            <a:r>
              <a:rPr kumimoji="1" lang="en-US" altLang="ja-JP" sz="3000" b="1" dirty="0"/>
              <a:t>16:00</a:t>
            </a:r>
            <a:r>
              <a:rPr kumimoji="1" lang="ja-JP" altLang="en-US" sz="3000" b="1" dirty="0"/>
              <a:t>～</a:t>
            </a:r>
            <a:r>
              <a:rPr kumimoji="1" lang="en-US" altLang="ja-JP" sz="3000" b="1" dirty="0"/>
              <a:t>17:30</a:t>
            </a:r>
          </a:p>
          <a:p>
            <a:pPr algn="ctr"/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図 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30509D14-3BFF-C87E-04B5-73C7A74B2C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86" y="13432021"/>
            <a:ext cx="1805354" cy="18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1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099__x8003_ xmlns="b6d8c8f3-b84d-4508-9e55-29e0c400f651" xsi:nil="true"/>
    <_x7ba1__x7406__x8005_ xmlns="b6d8c8f3-b84d-4508-9e55-29e0c400f651">
      <UserInfo>
        <DisplayName/>
        <AccountId xsi:nil="true"/>
        <AccountType/>
      </UserInfo>
    </_x7ba1__x7406__x8005_>
    <_Flow_SignoffStatus xmlns="b6d8c8f3-b84d-4508-9e55-29e0c400f6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581E9887D2A2B4DA0ED82A0E6AC9D67" ma:contentTypeVersion="17" ma:contentTypeDescription="新しいドキュメントを作成します。" ma:contentTypeScope="" ma:versionID="b01843c1c7340754b6002ff6eeb2f249">
  <xsd:schema xmlns:xsd="http://www.w3.org/2001/XMLSchema" xmlns:xs="http://www.w3.org/2001/XMLSchema" xmlns:p="http://schemas.microsoft.com/office/2006/metadata/properties" xmlns:ns2="b551c0e9-4ad3-426f-9eec-56f6091a892a" xmlns:ns3="b6d8c8f3-b84d-4508-9e55-29e0c400f651" targetNamespace="http://schemas.microsoft.com/office/2006/metadata/properties" ma:root="true" ma:fieldsID="058c7e3c2cd941f2dcb194140f282b1b" ns2:_="" ns3:_="">
    <xsd:import namespace="b551c0e9-4ad3-426f-9eec-56f6091a892a"/>
    <xsd:import namespace="b6d8c8f3-b84d-4508-9e55-29e0c400f6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_x7ba1__x7406__x8005_" minOccurs="0"/>
                <xsd:element ref="ns3:_x5099__x8003_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1c0e9-4ad3-426f-9eec-56f6091a89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8c8f3-b84d-4508-9e55-29e0c400f6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承認の状態" ma:internalName="_x627f__x8a8d__x306e__x72b6__x614b_">
      <xsd:simpleType>
        <xsd:restriction base="dms:Text"/>
      </xsd:simpleType>
    </xsd:element>
    <xsd:element name="_x7ba1__x7406__x8005_" ma:index="21" nillable="true" ma:displayName="管理者" ma:list="UserInfo" ma:SearchPeopleOnly="false" ma:SharePointGroup="0" ma:internalName="_x7ba1__x7406__x8005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5099__x8003_" ma:index="22" nillable="true" ma:displayName="備考" ma:internalName="_x5099__x8003_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8783AC-458A-420A-9CEA-19181D2CA5A9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b6d8c8f3-b84d-4508-9e55-29e0c400f65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551c0e9-4ad3-426f-9eec-56f6091a892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F6071D0-E1BD-48B1-817F-1331C4175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71D2FA-CFB5-456F-BAC0-89C85DE6B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51c0e9-4ad3-426f-9eec-56f6091a892a"/>
    <ds:schemaRef ds:uri="b6d8c8f3-b84d-4508-9e55-29e0c400f6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1283</TotalTime>
  <Words>102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HGSｺﾞｼｯｸM</vt:lpstr>
      <vt:lpstr>HG丸ｺﾞｼｯｸM-PRO</vt:lpstr>
      <vt:lpstr>HG創英角ﾎﾟｯﾌﾟ体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ウィズブック保育園　〇〇</dc:title>
  <dc:creator>有馬 優</dc:creator>
  <cp:lastModifiedBy>ウィズブック保育園 武蔵小山 主任</cp:lastModifiedBy>
  <cp:revision>65</cp:revision>
  <cp:lastPrinted>2025-07-10T08:12:59Z</cp:lastPrinted>
  <dcterms:created xsi:type="dcterms:W3CDTF">2019-06-20T03:00:24Z</dcterms:created>
  <dcterms:modified xsi:type="dcterms:W3CDTF">2025-07-10T08:39:10Z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0x010100A581E9887D2A2B4DA0ED82A0E6AC9D67</vt:lpwstr>
  </property>
</Properties>
</file>